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0" Type="http://schemas.openxmlformats.org/officeDocument/2006/relationships/slideLayout" Target="../slideLayouts/slideLayout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357630" y="501015"/>
            <a:ext cx="3597910" cy="706755"/>
          </a:xfrm>
          <a:prstGeom prst="rect">
            <a:avLst/>
          </a:prstGeom>
          <a:noFill/>
        </p:spPr>
        <p:txBody>
          <a:bodyPr wrap="none" rtlCol="0">
            <a:spAutoFit/>
          </a:bodyPr>
          <a:p>
            <a:pPr algn="l"/>
            <a:r>
              <a:rPr lang="en-US" sz="4000">
                <a:solidFill>
                  <a:schemeClr val="accent5"/>
                </a:solidFill>
              </a:rPr>
              <a:t>J</a:t>
            </a:r>
            <a:r>
              <a:rPr lang="en-US" sz="4000"/>
              <a:t>ehangir</a:t>
            </a:r>
            <a:r>
              <a:rPr lang="en-US" sz="4000">
                <a:solidFill>
                  <a:schemeClr val="accent5"/>
                </a:solidFill>
              </a:rPr>
              <a:t>H</a:t>
            </a:r>
            <a:r>
              <a:rPr lang="en-US" sz="4000"/>
              <a:t>ospital</a:t>
            </a:r>
            <a:endParaRPr lang="en-US" sz="4000"/>
          </a:p>
        </p:txBody>
      </p:sp>
      <p:sp>
        <p:nvSpPr>
          <p:cNvPr id="7" name="Text Box 6"/>
          <p:cNvSpPr txBox="1"/>
          <p:nvPr/>
        </p:nvSpPr>
        <p:spPr>
          <a:xfrm>
            <a:off x="7317105" y="670560"/>
            <a:ext cx="4172585" cy="368300"/>
          </a:xfrm>
          <a:prstGeom prst="rect">
            <a:avLst/>
          </a:prstGeom>
          <a:noFill/>
        </p:spPr>
        <p:txBody>
          <a:bodyPr wrap="square" rtlCol="0">
            <a:spAutoFit/>
          </a:bodyPr>
          <a:p>
            <a:r>
              <a:rPr lang="en-US">
                <a:ln/>
                <a:solidFill>
                  <a:schemeClr val="accent1"/>
                </a:solidFill>
                <a:effectLst>
                  <a:outerShdw blurRad="38100" dist="25400" dir="5400000" algn="ctr" rotWithShape="0">
                    <a:srgbClr val="6E747A">
                      <a:alpha val="43000"/>
                    </a:srgbClr>
                  </a:outerShdw>
                </a:effectLst>
              </a:rPr>
              <a:t>Home   About   Facility   Review   Contact</a:t>
            </a:r>
            <a:endParaRPr lang="en-US">
              <a:ln/>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7064375" y="3168015"/>
            <a:ext cx="4291965" cy="1076325"/>
          </a:xfrm>
          <a:prstGeom prst="rect">
            <a:avLst/>
          </a:prstGeom>
          <a:noFill/>
        </p:spPr>
        <p:txBody>
          <a:bodyPr wrap="square" rtlCol="0">
            <a:spAutoFit/>
          </a:bodyPr>
          <a:p>
            <a:r>
              <a:rPr lang="en-US" sz="3200"/>
              <a:t>Stay </a:t>
            </a:r>
            <a:r>
              <a:rPr lang="en-US" sz="3200">
                <a:ln/>
                <a:solidFill>
                  <a:schemeClr val="accent1"/>
                </a:solidFill>
                <a:effectLst>
                  <a:outerShdw blurRad="38100" dist="25400" dir="5400000" algn="ctr" rotWithShape="0">
                    <a:srgbClr val="6E747A">
                      <a:alpha val="43000"/>
                    </a:srgbClr>
                  </a:outerShdw>
                </a:effectLst>
              </a:rPr>
              <a:t>Safe</a:t>
            </a:r>
            <a:r>
              <a:rPr lang="en-US" sz="3200"/>
              <a:t>, Stay </a:t>
            </a:r>
            <a:r>
              <a:rPr lang="en-US" sz="3200">
                <a:ln/>
                <a:solidFill>
                  <a:schemeClr val="accent1"/>
                </a:solidFill>
                <a:effectLst>
                  <a:outerShdw blurRad="38100" dist="25400" dir="5400000" algn="ctr" rotWithShape="0">
                    <a:srgbClr val="6E747A">
                      <a:alpha val="43000"/>
                    </a:srgbClr>
                  </a:outerShdw>
                </a:effectLst>
              </a:rPr>
              <a:t>Healthy</a:t>
            </a:r>
            <a:r>
              <a:rPr lang="en-US" sz="3200"/>
              <a:t>. </a:t>
            </a:r>
            <a:endParaRPr lang="en-US" sz="3200"/>
          </a:p>
          <a:p>
            <a:r>
              <a:rPr lang="en-US" sz="3200"/>
              <a:t>Caring For Your Life</a:t>
            </a:r>
            <a:endParaRPr lang="en-US" sz="3200"/>
          </a:p>
        </p:txBody>
      </p:sp>
      <p:sp>
        <p:nvSpPr>
          <p:cNvPr id="9" name="Rounded Rectangle 8"/>
          <p:cNvSpPr/>
          <p:nvPr/>
        </p:nvSpPr>
        <p:spPr>
          <a:xfrm>
            <a:off x="7183120" y="4737100"/>
            <a:ext cx="1847850"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Learn More</a:t>
            </a:r>
            <a:endParaRPr lang="en-US"/>
          </a:p>
        </p:txBody>
      </p:sp>
      <p:pic>
        <p:nvPicPr>
          <p:cNvPr id="16" name="Picture 15" descr="main-doc-removebg-preview"/>
          <p:cNvPicPr>
            <a:picLocks noChangeAspect="1"/>
          </p:cNvPicPr>
          <p:nvPr/>
        </p:nvPicPr>
        <p:blipFill>
          <a:blip r:embed="rId1"/>
          <a:stretch>
            <a:fillRect/>
          </a:stretch>
        </p:blipFill>
        <p:spPr>
          <a:xfrm>
            <a:off x="66675" y="1809115"/>
            <a:ext cx="6252845" cy="37503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Straight Connector 2"/>
          <p:cNvCxnSpPr/>
          <p:nvPr/>
        </p:nvCxnSpPr>
        <p:spPr>
          <a:xfrm flipV="1">
            <a:off x="-15240" y="529590"/>
            <a:ext cx="12221210" cy="74295"/>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908050" y="69215"/>
            <a:ext cx="2463800" cy="829945"/>
          </a:xfrm>
          <a:prstGeom prst="rect">
            <a:avLst/>
          </a:prstGeom>
          <a:noFill/>
        </p:spPr>
        <p:txBody>
          <a:bodyPr wrap="square" rtlCol="0">
            <a:spAutoFit/>
          </a:bodyPr>
          <a:p>
            <a:r>
              <a:rPr lang="en-US" sz="2400">
                <a:solidFill>
                  <a:schemeClr val="accent5"/>
                </a:solidFill>
                <a:sym typeface="+mn-ea"/>
              </a:rPr>
              <a:t>J</a:t>
            </a:r>
            <a:r>
              <a:rPr lang="en-US" sz="2400">
                <a:sym typeface="+mn-ea"/>
              </a:rPr>
              <a:t>ehangir</a:t>
            </a:r>
            <a:r>
              <a:rPr lang="en-US" sz="2400">
                <a:solidFill>
                  <a:schemeClr val="accent5"/>
                </a:solidFill>
                <a:sym typeface="+mn-ea"/>
              </a:rPr>
              <a:t>H</a:t>
            </a:r>
            <a:r>
              <a:rPr lang="en-US" sz="2400">
                <a:sym typeface="+mn-ea"/>
              </a:rPr>
              <a:t>ospital</a:t>
            </a:r>
            <a:endParaRPr lang="en-US" sz="2400"/>
          </a:p>
          <a:p>
            <a:endParaRPr lang="en-US" sz="2400"/>
          </a:p>
        </p:txBody>
      </p:sp>
      <p:sp>
        <p:nvSpPr>
          <p:cNvPr id="5" name="Text Box 4"/>
          <p:cNvSpPr txBox="1"/>
          <p:nvPr/>
        </p:nvSpPr>
        <p:spPr>
          <a:xfrm>
            <a:off x="7779385" y="114935"/>
            <a:ext cx="4054475" cy="645160"/>
          </a:xfrm>
          <a:prstGeom prst="rect">
            <a:avLst/>
          </a:prstGeom>
          <a:noFill/>
        </p:spPr>
        <p:txBody>
          <a:bodyPr wrap="none" rtlCol="0">
            <a:spAutoFit/>
          </a:bodyPr>
          <a:p>
            <a:pPr algn="l"/>
            <a:r>
              <a:rPr lang="en-US"/>
              <a:t>  </a:t>
            </a:r>
            <a:r>
              <a:rPr lang="en-US">
                <a:solidFill>
                  <a:schemeClr val="accent1"/>
                </a:solidFill>
                <a:effectLst>
                  <a:outerShdw blurRad="38100" dist="25400" dir="5400000" algn="ctr" rotWithShape="0">
                    <a:srgbClr val="6E747A">
                      <a:alpha val="43000"/>
                    </a:srgbClr>
                  </a:outerShdw>
                </a:effectLst>
                <a:sym typeface="+mn-ea"/>
              </a:rPr>
              <a:t>Home   About   Facility   Review   Contact</a:t>
            </a:r>
            <a:endParaRPr lang="en-US">
              <a:solidFill>
                <a:schemeClr val="accent1"/>
              </a:solidFill>
              <a:effectLst>
                <a:outerShdw blurRad="38100" dist="25400" dir="5400000" algn="ctr" rotWithShape="0">
                  <a:srgbClr val="6E747A">
                    <a:alpha val="43000"/>
                  </a:srgbClr>
                </a:outerShdw>
              </a:effectLst>
            </a:endParaRPr>
          </a:p>
          <a:p>
            <a:endParaRPr lang="en-US"/>
          </a:p>
        </p:txBody>
      </p:sp>
      <p:sp>
        <p:nvSpPr>
          <p:cNvPr id="6" name="Text Box 5"/>
          <p:cNvSpPr txBox="1"/>
          <p:nvPr/>
        </p:nvSpPr>
        <p:spPr>
          <a:xfrm>
            <a:off x="372110" y="1334135"/>
            <a:ext cx="2999740" cy="460375"/>
          </a:xfrm>
          <a:prstGeom prst="rect">
            <a:avLst/>
          </a:prstGeom>
          <a:noFill/>
        </p:spPr>
        <p:txBody>
          <a:bodyPr wrap="none" rtlCol="0">
            <a:spAutoFit/>
          </a:bodyPr>
          <a:p>
            <a:pPr marL="342900" indent="-342900">
              <a:buFont typeface="Wingdings" panose="05000000000000000000" charset="0"/>
              <a:buChar char="Ø"/>
            </a:pPr>
            <a:r>
              <a:rPr lang="en-US" sz="2400">
                <a:ln/>
                <a:solidFill>
                  <a:schemeClr val="accent1">
                    <a:lumMod val="50000"/>
                  </a:schemeClr>
                </a:solidFill>
                <a:effectLst>
                  <a:outerShdw blurRad="38100" dist="25400" dir="5400000" algn="ctr" rotWithShape="0">
                    <a:srgbClr val="6E747A">
                      <a:alpha val="43000"/>
                    </a:srgbClr>
                  </a:outerShdw>
                </a:effectLst>
              </a:rPr>
              <a:t>Ambulance Ser</a:t>
            </a:r>
            <a:r>
              <a:rPr lang="en-US" sz="2400">
                <a:ln/>
                <a:solidFill>
                  <a:schemeClr val="accent5">
                    <a:lumMod val="50000"/>
                  </a:schemeClr>
                </a:solidFill>
                <a:effectLst>
                  <a:outerShdw blurRad="38100" dist="25400" dir="5400000" algn="ctr" rotWithShape="0">
                    <a:srgbClr val="6E747A">
                      <a:alpha val="43000"/>
                    </a:srgbClr>
                  </a:outerShdw>
                </a:effectLst>
              </a:rPr>
              <a:t>vi</a:t>
            </a:r>
            <a:r>
              <a:rPr lang="en-US" sz="2400">
                <a:ln/>
                <a:solidFill>
                  <a:schemeClr val="accent1">
                    <a:lumMod val="50000"/>
                  </a:schemeClr>
                </a:solidFill>
                <a:effectLst>
                  <a:outerShdw blurRad="38100" dist="25400" dir="5400000" algn="ctr" rotWithShape="0">
                    <a:srgbClr val="6E747A">
                      <a:alpha val="43000"/>
                    </a:srgbClr>
                  </a:outerShdw>
                </a:effectLst>
              </a:rPr>
              <a:t>ces</a:t>
            </a:r>
            <a:endParaRPr lang="en-US" sz="2400">
              <a:ln/>
              <a:solidFill>
                <a:schemeClr val="accent1">
                  <a:lumMod val="50000"/>
                </a:schemeClr>
              </a:solidFill>
              <a:effectLst>
                <a:outerShdw blurRad="38100" dist="25400" dir="5400000" algn="ctr" rotWithShape="0">
                  <a:srgbClr val="6E747A">
                    <a:alpha val="43000"/>
                  </a:srgbClr>
                </a:outerShdw>
              </a:effectLst>
            </a:endParaRPr>
          </a:p>
        </p:txBody>
      </p:sp>
      <p:sp>
        <p:nvSpPr>
          <p:cNvPr id="7" name="Text Box 6"/>
          <p:cNvSpPr txBox="1"/>
          <p:nvPr/>
        </p:nvSpPr>
        <p:spPr>
          <a:xfrm>
            <a:off x="699770" y="1794510"/>
            <a:ext cx="5247005" cy="1322070"/>
          </a:xfrm>
          <a:prstGeom prst="rect">
            <a:avLst/>
          </a:prstGeom>
          <a:noFill/>
        </p:spPr>
        <p:txBody>
          <a:bodyPr wrap="none" rtlCol="0">
            <a:spAutoFit/>
          </a:bodyPr>
          <a:p>
            <a:pPr algn="l"/>
            <a:r>
              <a:rPr lang="en-US" sz="1600"/>
              <a:t>If the patient requires medical support during transport you</a:t>
            </a:r>
            <a:endParaRPr lang="en-US" sz="1600"/>
          </a:p>
          <a:p>
            <a:pPr algn="l"/>
            <a:r>
              <a:rPr lang="en-US" sz="1600"/>
              <a:t>can avail of the 1066 ambulance (chargeable basis) which </a:t>
            </a:r>
            <a:endParaRPr lang="en-US" sz="1600"/>
          </a:p>
          <a:p>
            <a:pPr algn="l"/>
            <a:r>
              <a:rPr lang="en-US" sz="1600"/>
              <a:t>is fully equipped with life support devices. In case you require</a:t>
            </a:r>
            <a:endParaRPr lang="en-US" sz="1600"/>
          </a:p>
          <a:p>
            <a:pPr algn="l"/>
            <a:r>
              <a:rPr lang="en-US" sz="1600"/>
              <a:t>the above service, inform the ward staff</a:t>
            </a:r>
            <a:endParaRPr lang="en-US" sz="1600"/>
          </a:p>
          <a:p>
            <a:pPr algn="l"/>
            <a:endParaRPr lang="en-US" sz="1600"/>
          </a:p>
        </p:txBody>
      </p:sp>
      <p:sp>
        <p:nvSpPr>
          <p:cNvPr id="8" name="Text Box 7"/>
          <p:cNvSpPr txBox="1"/>
          <p:nvPr/>
        </p:nvSpPr>
        <p:spPr>
          <a:xfrm>
            <a:off x="372110" y="3012440"/>
            <a:ext cx="2802890" cy="460375"/>
          </a:xfrm>
          <a:prstGeom prst="rect">
            <a:avLst/>
          </a:prstGeom>
          <a:noFill/>
        </p:spPr>
        <p:txBody>
          <a:bodyPr wrap="none" rtlCol="0">
            <a:spAutoFit/>
          </a:bodyPr>
          <a:p>
            <a:pPr marL="342900" indent="-342900">
              <a:buFont typeface="Wingdings" panose="05000000000000000000" charset="0"/>
              <a:buChar char="Ø"/>
            </a:pPr>
            <a:r>
              <a:rPr lang="en-US" sz="2400">
                <a:ln/>
                <a:solidFill>
                  <a:schemeClr val="accent5">
                    <a:lumMod val="50000"/>
                  </a:schemeClr>
                </a:solidFill>
                <a:effectLst>
                  <a:outerShdw blurRad="38100" dist="25400" dir="5400000" algn="ctr" rotWithShape="0">
                    <a:srgbClr val="6E747A">
                      <a:alpha val="43000"/>
                    </a:srgbClr>
                  </a:outerShdw>
                </a:effectLst>
              </a:rPr>
              <a:t>Emergency Rooms</a:t>
            </a:r>
            <a:endParaRPr lang="en-US" sz="2400">
              <a:ln/>
              <a:solidFill>
                <a:schemeClr val="accent5">
                  <a:lumMod val="50000"/>
                </a:schemeClr>
              </a:solidFill>
              <a:effectLst>
                <a:outerShdw blurRad="38100" dist="25400" dir="5400000" algn="ctr" rotWithShape="0">
                  <a:srgbClr val="6E747A">
                    <a:alpha val="43000"/>
                  </a:srgbClr>
                </a:outerShdw>
              </a:effectLst>
            </a:endParaRPr>
          </a:p>
        </p:txBody>
      </p:sp>
      <p:sp>
        <p:nvSpPr>
          <p:cNvPr id="10" name="Text Box 9"/>
          <p:cNvSpPr txBox="1"/>
          <p:nvPr/>
        </p:nvSpPr>
        <p:spPr>
          <a:xfrm>
            <a:off x="699770" y="3472815"/>
            <a:ext cx="5313680" cy="1076325"/>
          </a:xfrm>
          <a:prstGeom prst="rect">
            <a:avLst/>
          </a:prstGeom>
          <a:noFill/>
        </p:spPr>
        <p:txBody>
          <a:bodyPr wrap="none" rtlCol="0">
            <a:spAutoFit/>
          </a:bodyPr>
          <a:p>
            <a:pPr algn="l"/>
            <a:r>
              <a:rPr lang="en-US" sz="1600"/>
              <a:t>The Emergency Room is one of the most critical areas </a:t>
            </a:r>
            <a:endParaRPr lang="en-US" sz="1600"/>
          </a:p>
          <a:p>
            <a:pPr algn="l"/>
            <a:r>
              <a:rPr lang="en-US" sz="1600"/>
              <a:t>in the hospital. The protocol at our 24X7 Emergency Medicine </a:t>
            </a:r>
            <a:endParaRPr lang="en-US" sz="1600"/>
          </a:p>
          <a:p>
            <a:pPr algn="l"/>
            <a:r>
              <a:rPr lang="en-US" sz="1600"/>
              <a:t>Department is designed to respond quicker and have proven </a:t>
            </a:r>
            <a:endParaRPr lang="en-US" sz="1600"/>
          </a:p>
          <a:p>
            <a:pPr algn="l"/>
            <a:r>
              <a:rPr lang="en-US" sz="1600"/>
              <a:t>outcomes that are on par with the very best. </a:t>
            </a:r>
            <a:endParaRPr lang="en-US" sz="1600"/>
          </a:p>
        </p:txBody>
      </p:sp>
      <p:sp>
        <p:nvSpPr>
          <p:cNvPr id="11" name="Text Box 10"/>
          <p:cNvSpPr txBox="1"/>
          <p:nvPr/>
        </p:nvSpPr>
        <p:spPr>
          <a:xfrm>
            <a:off x="372110" y="4665980"/>
            <a:ext cx="3091180" cy="460375"/>
          </a:xfrm>
          <a:prstGeom prst="rect">
            <a:avLst/>
          </a:prstGeom>
          <a:noFill/>
        </p:spPr>
        <p:txBody>
          <a:bodyPr wrap="none" rtlCol="0">
            <a:spAutoFit/>
          </a:bodyPr>
          <a:p>
            <a:pPr marL="342900" indent="-342900" algn="l">
              <a:buFont typeface="Wingdings" panose="05000000000000000000" charset="0"/>
              <a:buChar char="Ø"/>
            </a:pPr>
            <a:r>
              <a:rPr lang="en-US" sz="2400">
                <a:solidFill>
                  <a:schemeClr val="accent5">
                    <a:lumMod val="50000"/>
                  </a:schemeClr>
                </a:solidFill>
              </a:rPr>
              <a:t>Emergency Numbers</a:t>
            </a:r>
            <a:endParaRPr lang="en-US" sz="2400">
              <a:solidFill>
                <a:schemeClr val="accent5">
                  <a:lumMod val="50000"/>
                </a:schemeClr>
              </a:solidFill>
            </a:endParaRPr>
          </a:p>
        </p:txBody>
      </p:sp>
      <p:sp>
        <p:nvSpPr>
          <p:cNvPr id="12" name="Text Box 11"/>
          <p:cNvSpPr txBox="1"/>
          <p:nvPr/>
        </p:nvSpPr>
        <p:spPr>
          <a:xfrm>
            <a:off x="699770" y="5126355"/>
            <a:ext cx="4580255" cy="645160"/>
          </a:xfrm>
          <a:prstGeom prst="rect">
            <a:avLst/>
          </a:prstGeom>
          <a:noFill/>
        </p:spPr>
        <p:txBody>
          <a:bodyPr wrap="none" rtlCol="0">
            <a:spAutoFit/>
          </a:bodyPr>
          <a:p>
            <a:pPr marL="285750" indent="-285750" algn="l">
              <a:buFont typeface="Arial" panose="020B0604020202020204" pitchFamily="34" charset="0"/>
              <a:buChar char="•"/>
            </a:pPr>
            <a:r>
              <a:rPr lang="en-US">
                <a:solidFill>
                  <a:schemeClr val="tx1"/>
                </a:solidFill>
              </a:rPr>
              <a:t>020-66811066(LANDLINE)</a:t>
            </a:r>
            <a:endParaRPr lang="en-US">
              <a:solidFill>
                <a:schemeClr val="tx1"/>
              </a:solidFill>
            </a:endParaRPr>
          </a:p>
          <a:p>
            <a:pPr marL="285750" indent="-285750" algn="l">
              <a:buFont typeface="Arial" panose="020B0604020202020204" pitchFamily="34" charset="0"/>
              <a:buChar char="•"/>
            </a:pPr>
            <a:r>
              <a:rPr lang="en-US">
                <a:solidFill>
                  <a:schemeClr val="tx1"/>
                </a:solidFill>
              </a:rPr>
              <a:t>8888881066(MOBILE)-EMERGENCY LIFELINE</a:t>
            </a:r>
            <a:endParaRPr lang="en-US">
              <a:solidFill>
                <a:schemeClr val="tx1"/>
              </a:solidFill>
            </a:endParaRPr>
          </a:p>
        </p:txBody>
      </p:sp>
      <p:pic>
        <p:nvPicPr>
          <p:cNvPr id="13" name="Picture 12" descr="woman-2141808__1_-removebg-preview"/>
          <p:cNvPicPr>
            <a:picLocks noChangeAspect="1"/>
          </p:cNvPicPr>
          <p:nvPr/>
        </p:nvPicPr>
        <p:blipFill>
          <a:blip r:embed="rId1"/>
          <a:stretch>
            <a:fillRect/>
          </a:stretch>
        </p:blipFill>
        <p:spPr>
          <a:xfrm>
            <a:off x="5068570" y="1173480"/>
            <a:ext cx="6765290" cy="45104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Straight Connector 1"/>
          <p:cNvCxnSpPr/>
          <p:nvPr/>
        </p:nvCxnSpPr>
        <p:spPr>
          <a:xfrm flipV="1">
            <a:off x="0" y="574675"/>
            <a:ext cx="12205970" cy="2921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834390" y="0"/>
            <a:ext cx="2231390" cy="829945"/>
          </a:xfrm>
          <a:prstGeom prst="rect">
            <a:avLst/>
          </a:prstGeom>
          <a:noFill/>
        </p:spPr>
        <p:txBody>
          <a:bodyPr wrap="none" rtlCol="0">
            <a:spAutoFit/>
          </a:bodyPr>
          <a:p>
            <a:pPr algn="l"/>
            <a:r>
              <a:rPr lang="en-US" sz="2400">
                <a:solidFill>
                  <a:schemeClr val="accent5"/>
                </a:solidFill>
                <a:sym typeface="+mn-ea"/>
              </a:rPr>
              <a:t>J</a:t>
            </a:r>
            <a:r>
              <a:rPr lang="en-US" sz="2400">
                <a:sym typeface="+mn-ea"/>
              </a:rPr>
              <a:t>ehangir</a:t>
            </a:r>
            <a:r>
              <a:rPr lang="en-US" sz="2400">
                <a:solidFill>
                  <a:schemeClr val="accent5"/>
                </a:solidFill>
                <a:sym typeface="+mn-ea"/>
              </a:rPr>
              <a:t>H</a:t>
            </a:r>
            <a:r>
              <a:rPr lang="en-US" sz="2400">
                <a:sym typeface="+mn-ea"/>
              </a:rPr>
              <a:t>ospital</a:t>
            </a:r>
            <a:endParaRPr lang="en-US" sz="2400"/>
          </a:p>
          <a:p>
            <a:endParaRPr lang="en-US" sz="2400"/>
          </a:p>
        </p:txBody>
      </p:sp>
      <p:sp>
        <p:nvSpPr>
          <p:cNvPr id="4" name="Text Box 3"/>
          <p:cNvSpPr txBox="1"/>
          <p:nvPr/>
        </p:nvSpPr>
        <p:spPr>
          <a:xfrm>
            <a:off x="7913370" y="92710"/>
            <a:ext cx="3951605" cy="645160"/>
          </a:xfrm>
          <a:prstGeom prst="rect">
            <a:avLst/>
          </a:prstGeom>
          <a:noFill/>
        </p:spPr>
        <p:txBody>
          <a:bodyPr wrap="none" rtlCol="0">
            <a:spAutoFit/>
          </a:bodyPr>
          <a:p>
            <a:pPr algn="l"/>
            <a:r>
              <a:rPr lang="en-US">
                <a:solidFill>
                  <a:schemeClr val="accent1"/>
                </a:solidFill>
                <a:effectLst>
                  <a:outerShdw blurRad="38100" dist="25400" dir="5400000" algn="ctr" rotWithShape="0">
                    <a:srgbClr val="6E747A">
                      <a:alpha val="43000"/>
                    </a:srgbClr>
                  </a:outerShdw>
                </a:effectLst>
                <a:sym typeface="+mn-ea"/>
              </a:rPr>
              <a:t>Home   About   Facility   Review   Contact</a:t>
            </a:r>
            <a:endParaRPr lang="en-US">
              <a:solidFill>
                <a:schemeClr val="accent1"/>
              </a:solidFill>
              <a:effectLst>
                <a:outerShdw blurRad="38100" dist="25400" dir="5400000" algn="ctr" rotWithShape="0">
                  <a:srgbClr val="6E747A">
                    <a:alpha val="43000"/>
                  </a:srgbClr>
                </a:outerShdw>
              </a:effectLst>
            </a:endParaRPr>
          </a:p>
          <a:p>
            <a:endParaRPr lang="en-US"/>
          </a:p>
        </p:txBody>
      </p:sp>
      <p:sp>
        <p:nvSpPr>
          <p:cNvPr id="5" name="Text Box 4"/>
          <p:cNvSpPr txBox="1"/>
          <p:nvPr/>
        </p:nvSpPr>
        <p:spPr>
          <a:xfrm>
            <a:off x="5080000" y="816610"/>
            <a:ext cx="2046605" cy="521970"/>
          </a:xfrm>
          <a:prstGeom prst="rect">
            <a:avLst/>
          </a:prstGeom>
          <a:noFill/>
        </p:spPr>
        <p:txBody>
          <a:bodyPr wrap="none" rtlCol="0">
            <a:spAutoFit/>
          </a:bodyPr>
          <a:p>
            <a:r>
              <a:rPr lang="en-US" sz="2800">
                <a:solidFill>
                  <a:schemeClr val="accent5">
                    <a:lumMod val="50000"/>
                  </a:schemeClr>
                </a:solidFill>
              </a:rPr>
              <a:t>Our Facilities</a:t>
            </a:r>
            <a:endParaRPr lang="en-US" sz="2800">
              <a:solidFill>
                <a:schemeClr val="accent5">
                  <a:lumMod val="50000"/>
                </a:schemeClr>
              </a:solidFill>
            </a:endParaRPr>
          </a:p>
        </p:txBody>
      </p:sp>
      <p:pic>
        <p:nvPicPr>
          <p:cNvPr id="6" name="Picture 5" descr="a"/>
          <p:cNvPicPr>
            <a:picLocks noChangeAspect="1"/>
          </p:cNvPicPr>
          <p:nvPr/>
        </p:nvPicPr>
        <p:blipFill>
          <a:blip r:embed="rId1"/>
          <a:stretch>
            <a:fillRect/>
          </a:stretch>
        </p:blipFill>
        <p:spPr>
          <a:xfrm>
            <a:off x="1946275" y="1338580"/>
            <a:ext cx="2658110" cy="1754505"/>
          </a:xfrm>
          <a:prstGeom prst="rect">
            <a:avLst/>
          </a:prstGeom>
        </p:spPr>
      </p:pic>
      <p:pic>
        <p:nvPicPr>
          <p:cNvPr id="7" name="Picture 6" descr="b"/>
          <p:cNvPicPr>
            <a:picLocks noChangeAspect="1"/>
          </p:cNvPicPr>
          <p:nvPr/>
        </p:nvPicPr>
        <p:blipFill>
          <a:blip r:embed="rId2"/>
          <a:stretch>
            <a:fillRect/>
          </a:stretch>
        </p:blipFill>
        <p:spPr>
          <a:xfrm>
            <a:off x="4770120" y="1338580"/>
            <a:ext cx="2651125" cy="1767840"/>
          </a:xfrm>
          <a:prstGeom prst="rect">
            <a:avLst/>
          </a:prstGeom>
        </p:spPr>
      </p:pic>
      <p:pic>
        <p:nvPicPr>
          <p:cNvPr id="8" name="Picture 7" descr="c"/>
          <p:cNvPicPr>
            <a:picLocks noChangeAspect="1"/>
          </p:cNvPicPr>
          <p:nvPr/>
        </p:nvPicPr>
        <p:blipFill>
          <a:blip r:embed="rId3"/>
          <a:stretch>
            <a:fillRect/>
          </a:stretch>
        </p:blipFill>
        <p:spPr>
          <a:xfrm>
            <a:off x="7571740" y="1300480"/>
            <a:ext cx="2688590" cy="1792605"/>
          </a:xfrm>
          <a:prstGeom prst="rect">
            <a:avLst/>
          </a:prstGeom>
        </p:spPr>
      </p:pic>
      <p:pic>
        <p:nvPicPr>
          <p:cNvPr id="9" name="Picture 8" descr="d"/>
          <p:cNvPicPr>
            <a:picLocks noChangeAspect="1"/>
          </p:cNvPicPr>
          <p:nvPr/>
        </p:nvPicPr>
        <p:blipFill>
          <a:blip r:embed="rId4"/>
          <a:stretch>
            <a:fillRect/>
          </a:stretch>
        </p:blipFill>
        <p:spPr>
          <a:xfrm>
            <a:off x="1936115" y="3212465"/>
            <a:ext cx="2677795" cy="1774190"/>
          </a:xfrm>
          <a:prstGeom prst="rect">
            <a:avLst/>
          </a:prstGeom>
        </p:spPr>
      </p:pic>
      <p:pic>
        <p:nvPicPr>
          <p:cNvPr id="10" name="Picture 9" descr="e"/>
          <p:cNvPicPr>
            <a:picLocks noChangeAspect="1"/>
          </p:cNvPicPr>
          <p:nvPr/>
        </p:nvPicPr>
        <p:blipFill>
          <a:blip r:embed="rId5"/>
          <a:stretch>
            <a:fillRect/>
          </a:stretch>
        </p:blipFill>
        <p:spPr>
          <a:xfrm>
            <a:off x="4770120" y="3212465"/>
            <a:ext cx="2651125" cy="1773555"/>
          </a:xfrm>
          <a:prstGeom prst="rect">
            <a:avLst/>
          </a:prstGeom>
        </p:spPr>
      </p:pic>
      <p:pic>
        <p:nvPicPr>
          <p:cNvPr id="11" name="Picture 10" descr="f"/>
          <p:cNvPicPr>
            <a:picLocks noChangeAspect="1"/>
          </p:cNvPicPr>
          <p:nvPr/>
        </p:nvPicPr>
        <p:blipFill>
          <a:blip r:embed="rId6"/>
          <a:stretch>
            <a:fillRect/>
          </a:stretch>
        </p:blipFill>
        <p:spPr>
          <a:xfrm>
            <a:off x="7571740" y="3212465"/>
            <a:ext cx="2688590" cy="1773555"/>
          </a:xfrm>
          <a:prstGeom prst="rect">
            <a:avLst/>
          </a:prstGeom>
        </p:spPr>
      </p:pic>
      <p:pic>
        <p:nvPicPr>
          <p:cNvPr id="12" name="Picture 11" descr="g"/>
          <p:cNvPicPr>
            <a:picLocks noChangeAspect="1"/>
          </p:cNvPicPr>
          <p:nvPr/>
        </p:nvPicPr>
        <p:blipFill>
          <a:blip r:embed="rId7"/>
          <a:stretch>
            <a:fillRect/>
          </a:stretch>
        </p:blipFill>
        <p:spPr>
          <a:xfrm>
            <a:off x="1936115" y="5105400"/>
            <a:ext cx="2668905" cy="1642110"/>
          </a:xfrm>
          <a:prstGeom prst="rect">
            <a:avLst/>
          </a:prstGeom>
        </p:spPr>
      </p:pic>
      <p:pic>
        <p:nvPicPr>
          <p:cNvPr id="13" name="Picture 12" descr="h"/>
          <p:cNvPicPr>
            <a:picLocks noChangeAspect="1"/>
          </p:cNvPicPr>
          <p:nvPr/>
        </p:nvPicPr>
        <p:blipFill>
          <a:blip r:embed="rId8"/>
          <a:stretch>
            <a:fillRect/>
          </a:stretch>
        </p:blipFill>
        <p:spPr>
          <a:xfrm>
            <a:off x="4770120" y="5103495"/>
            <a:ext cx="2651125" cy="1644015"/>
          </a:xfrm>
          <a:prstGeom prst="rect">
            <a:avLst/>
          </a:prstGeom>
        </p:spPr>
      </p:pic>
      <p:pic>
        <p:nvPicPr>
          <p:cNvPr id="14" name="Picture 13" descr="i"/>
          <p:cNvPicPr>
            <a:picLocks noChangeAspect="1"/>
          </p:cNvPicPr>
          <p:nvPr/>
        </p:nvPicPr>
        <p:blipFill>
          <a:blip r:embed="rId9"/>
          <a:stretch>
            <a:fillRect/>
          </a:stretch>
        </p:blipFill>
        <p:spPr>
          <a:xfrm>
            <a:off x="7571740" y="5105400"/>
            <a:ext cx="2688590" cy="16421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cxnSp>
        <p:nvCxnSpPr>
          <p:cNvPr id="3" name="Straight Connector 2"/>
          <p:cNvCxnSpPr/>
          <p:nvPr/>
        </p:nvCxnSpPr>
        <p:spPr>
          <a:xfrm flipV="1">
            <a:off x="0" y="663575"/>
            <a:ext cx="12176125" cy="1524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982980" y="127635"/>
            <a:ext cx="2231390" cy="829945"/>
          </a:xfrm>
          <a:prstGeom prst="rect">
            <a:avLst/>
          </a:prstGeom>
          <a:noFill/>
        </p:spPr>
        <p:txBody>
          <a:bodyPr wrap="none" rtlCol="0">
            <a:spAutoFit/>
          </a:bodyPr>
          <a:p>
            <a:pPr algn="l"/>
            <a:r>
              <a:rPr lang="en-US" sz="2400">
                <a:solidFill>
                  <a:schemeClr val="accent5"/>
                </a:solidFill>
                <a:sym typeface="+mn-ea"/>
              </a:rPr>
              <a:t>J</a:t>
            </a:r>
            <a:r>
              <a:rPr lang="en-US" sz="2400">
                <a:sym typeface="+mn-ea"/>
              </a:rPr>
              <a:t>ehangir</a:t>
            </a:r>
            <a:r>
              <a:rPr lang="en-US" sz="2400">
                <a:solidFill>
                  <a:schemeClr val="accent5"/>
                </a:solidFill>
                <a:sym typeface="+mn-ea"/>
              </a:rPr>
              <a:t>H</a:t>
            </a:r>
            <a:r>
              <a:rPr lang="en-US" sz="2400">
                <a:sym typeface="+mn-ea"/>
              </a:rPr>
              <a:t>ospital</a:t>
            </a:r>
            <a:endParaRPr lang="en-US" sz="2400"/>
          </a:p>
          <a:p>
            <a:endParaRPr lang="en-US" sz="2400"/>
          </a:p>
        </p:txBody>
      </p:sp>
      <p:sp>
        <p:nvSpPr>
          <p:cNvPr id="5" name="Text Box 4"/>
          <p:cNvSpPr txBox="1"/>
          <p:nvPr/>
        </p:nvSpPr>
        <p:spPr>
          <a:xfrm>
            <a:off x="7750175" y="127635"/>
            <a:ext cx="4003040" cy="368300"/>
          </a:xfrm>
          <a:prstGeom prst="rect">
            <a:avLst/>
          </a:prstGeom>
          <a:noFill/>
        </p:spPr>
        <p:txBody>
          <a:bodyPr wrap="none" rtlCol="0">
            <a:spAutoFit/>
          </a:bodyPr>
          <a:p>
            <a:pPr algn="l"/>
            <a:r>
              <a:rPr lang="en-US">
                <a:sym typeface="+mn-ea"/>
              </a:rPr>
              <a:t> </a:t>
            </a:r>
            <a:r>
              <a:rPr lang="en-US">
                <a:solidFill>
                  <a:schemeClr val="accent1"/>
                </a:solidFill>
                <a:effectLst>
                  <a:outerShdw blurRad="38100" dist="25400" dir="5400000" algn="ctr" rotWithShape="0">
                    <a:srgbClr val="6E747A">
                      <a:alpha val="43000"/>
                    </a:srgbClr>
                  </a:outerShdw>
                </a:effectLst>
                <a:sym typeface="+mn-ea"/>
              </a:rPr>
              <a:t>Home   About   Facility   Review   Contact</a:t>
            </a:r>
            <a:endParaRPr lang="en-US"/>
          </a:p>
        </p:txBody>
      </p:sp>
      <p:pic>
        <p:nvPicPr>
          <p:cNvPr id="7" name="Picture 6" descr="minal"/>
          <p:cNvPicPr>
            <a:picLocks noChangeAspect="1"/>
          </p:cNvPicPr>
          <p:nvPr/>
        </p:nvPicPr>
        <p:blipFill>
          <a:blip r:embed="rId1"/>
          <a:stretch>
            <a:fillRect/>
          </a:stretch>
        </p:blipFill>
        <p:spPr>
          <a:xfrm>
            <a:off x="982980" y="4658360"/>
            <a:ext cx="1400175" cy="1400175"/>
          </a:xfrm>
          <a:prstGeom prst="ellipse">
            <a:avLst/>
          </a:prstGeom>
        </p:spPr>
      </p:pic>
      <p:sp>
        <p:nvSpPr>
          <p:cNvPr id="8" name="Rounded Rectangular Callout 7"/>
          <p:cNvSpPr/>
          <p:nvPr/>
        </p:nvSpPr>
        <p:spPr>
          <a:xfrm>
            <a:off x="483870" y="2136775"/>
            <a:ext cx="3561715" cy="208788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solidFill>
                  <a:schemeClr val="tx1"/>
                </a:solidFill>
              </a:rPr>
              <a:t>I felt extremely happy with the    professionalism. I had a good experience here, the staff here is very friendly and helpful. The food is good and hygienic. Housekeeping facilities and staff is very proactive, polite, and understanding. Nurses here are too good and helpful.</a:t>
            </a:r>
            <a:endParaRPr lang="en-US" sz="1400">
              <a:solidFill>
                <a:schemeClr val="tx1"/>
              </a:solidFill>
            </a:endParaRPr>
          </a:p>
        </p:txBody>
      </p:sp>
      <p:sp>
        <p:nvSpPr>
          <p:cNvPr id="9" name="Text Box 8"/>
          <p:cNvSpPr txBox="1"/>
          <p:nvPr/>
        </p:nvSpPr>
        <p:spPr>
          <a:xfrm>
            <a:off x="4803140" y="957580"/>
            <a:ext cx="2569845" cy="521970"/>
          </a:xfrm>
          <a:prstGeom prst="rect">
            <a:avLst/>
          </a:prstGeom>
          <a:noFill/>
        </p:spPr>
        <p:txBody>
          <a:bodyPr wrap="none" rtlCol="0">
            <a:spAutoFit/>
          </a:bodyPr>
          <a:p>
            <a:r>
              <a:rPr lang="en-US" sz="2800">
                <a:solidFill>
                  <a:schemeClr val="accent1">
                    <a:lumMod val="50000"/>
                  </a:schemeClr>
                </a:solidFill>
              </a:rPr>
              <a:t>People’s  Review</a:t>
            </a:r>
            <a:endParaRPr lang="en-US" sz="2800">
              <a:solidFill>
                <a:schemeClr val="accent1">
                  <a:lumMod val="50000"/>
                </a:schemeClr>
              </a:solidFill>
            </a:endParaRPr>
          </a:p>
        </p:txBody>
      </p:sp>
      <p:sp>
        <p:nvSpPr>
          <p:cNvPr id="10" name="Rounded Rectangular Callout 9"/>
          <p:cNvSpPr/>
          <p:nvPr/>
        </p:nvSpPr>
        <p:spPr>
          <a:xfrm>
            <a:off x="4375785" y="2136775"/>
            <a:ext cx="3623310" cy="208788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solidFill>
                  <a:schemeClr val="tx1"/>
                </a:solidFill>
              </a:rPr>
              <a:t>Doctor's team is excellent so as the nursing staff to Add Care.Doctors are serving the patients with best treatment to back them to enjoy their normal and healthy life as soon as possible.</a:t>
            </a:r>
            <a:endParaRPr lang="en-US" sz="1400">
              <a:solidFill>
                <a:schemeClr val="tx1"/>
              </a:solidFill>
            </a:endParaRPr>
          </a:p>
        </p:txBody>
      </p:sp>
      <p:sp>
        <p:nvSpPr>
          <p:cNvPr id="11" name="Rounded Rectangular Callout 10"/>
          <p:cNvSpPr/>
          <p:nvPr/>
        </p:nvSpPr>
        <p:spPr>
          <a:xfrm>
            <a:off x="8329930" y="2137410"/>
            <a:ext cx="3333115" cy="208724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400">
                <a:solidFill>
                  <a:schemeClr val="tx1"/>
                </a:solidFill>
              </a:rPr>
              <a:t>The administration staff is helpful specially the Financial Councilling they strech their limit to help the patients.Finally when one got the discharge from hospital patient is really Added with Care.</a:t>
            </a:r>
            <a:endParaRPr lang="en-US" sz="1400">
              <a:solidFill>
                <a:schemeClr val="tx1"/>
              </a:solidFill>
            </a:endParaRPr>
          </a:p>
        </p:txBody>
      </p:sp>
      <p:pic>
        <p:nvPicPr>
          <p:cNvPr id="12" name="Picture 11" descr="Chirag"/>
          <p:cNvPicPr>
            <a:picLocks noChangeAspect="1"/>
          </p:cNvPicPr>
          <p:nvPr/>
        </p:nvPicPr>
        <p:blipFill>
          <a:blip r:embed="rId2"/>
          <a:stretch>
            <a:fillRect/>
          </a:stretch>
        </p:blipFill>
        <p:spPr>
          <a:xfrm>
            <a:off x="4803140" y="4658360"/>
            <a:ext cx="1410970" cy="1400175"/>
          </a:xfrm>
          <a:prstGeom prst="ellipse">
            <a:avLst/>
          </a:prstGeom>
        </p:spPr>
      </p:pic>
      <p:pic>
        <p:nvPicPr>
          <p:cNvPr id="13" name="Picture 12" descr="Deepika"/>
          <p:cNvPicPr>
            <a:picLocks noChangeAspect="1"/>
          </p:cNvPicPr>
          <p:nvPr/>
        </p:nvPicPr>
        <p:blipFill>
          <a:blip r:embed="rId3"/>
          <a:stretch>
            <a:fillRect/>
          </a:stretch>
        </p:blipFill>
        <p:spPr>
          <a:xfrm>
            <a:off x="8647430" y="4657090"/>
            <a:ext cx="1580515" cy="1401445"/>
          </a:xfrm>
          <a:prstGeom prst="ellipse">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Straight Connector 1"/>
          <p:cNvCxnSpPr/>
          <p:nvPr/>
        </p:nvCxnSpPr>
        <p:spPr>
          <a:xfrm flipV="1">
            <a:off x="14605" y="720090"/>
            <a:ext cx="12192000" cy="1524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798830" y="130810"/>
            <a:ext cx="2231390" cy="460375"/>
          </a:xfrm>
          <a:prstGeom prst="rect">
            <a:avLst/>
          </a:prstGeom>
          <a:noFill/>
        </p:spPr>
        <p:txBody>
          <a:bodyPr wrap="none" rtlCol="0">
            <a:spAutoFit/>
          </a:bodyPr>
          <a:p>
            <a:pPr algn="l"/>
            <a:r>
              <a:rPr lang="en-US" sz="2400">
                <a:solidFill>
                  <a:schemeClr val="accent5"/>
                </a:solidFill>
                <a:sym typeface="+mn-ea"/>
              </a:rPr>
              <a:t>J</a:t>
            </a:r>
            <a:r>
              <a:rPr lang="en-US" sz="2400">
                <a:sym typeface="+mn-ea"/>
              </a:rPr>
              <a:t>ehangir</a:t>
            </a:r>
            <a:r>
              <a:rPr lang="en-US" sz="2400">
                <a:solidFill>
                  <a:schemeClr val="accent5"/>
                </a:solidFill>
                <a:sym typeface="+mn-ea"/>
              </a:rPr>
              <a:t>H</a:t>
            </a:r>
            <a:r>
              <a:rPr lang="en-US" sz="2400">
                <a:sym typeface="+mn-ea"/>
              </a:rPr>
              <a:t>ospital</a:t>
            </a:r>
            <a:endParaRPr lang="en-US" sz="2400"/>
          </a:p>
        </p:txBody>
      </p:sp>
      <p:sp>
        <p:nvSpPr>
          <p:cNvPr id="5" name="Text Box 4"/>
          <p:cNvSpPr txBox="1"/>
          <p:nvPr/>
        </p:nvSpPr>
        <p:spPr>
          <a:xfrm>
            <a:off x="7814945" y="90170"/>
            <a:ext cx="4003040" cy="645160"/>
          </a:xfrm>
          <a:prstGeom prst="rect">
            <a:avLst/>
          </a:prstGeom>
          <a:noFill/>
        </p:spPr>
        <p:txBody>
          <a:bodyPr wrap="none" rtlCol="0">
            <a:spAutoFit/>
          </a:bodyPr>
          <a:p>
            <a:pPr algn="l"/>
            <a:r>
              <a:rPr lang="en-US">
                <a:sym typeface="+mn-ea"/>
              </a:rPr>
              <a:t> </a:t>
            </a:r>
            <a:r>
              <a:rPr lang="en-US">
                <a:solidFill>
                  <a:schemeClr val="accent1"/>
                </a:solidFill>
                <a:effectLst>
                  <a:outerShdw blurRad="38100" dist="25400" dir="5400000" algn="ctr" rotWithShape="0">
                    <a:srgbClr val="6E747A">
                      <a:alpha val="43000"/>
                    </a:srgbClr>
                  </a:outerShdw>
                </a:effectLst>
                <a:sym typeface="+mn-ea"/>
              </a:rPr>
              <a:t>Home   About   Facility   Review   Contact</a:t>
            </a:r>
            <a:endParaRPr lang="en-US"/>
          </a:p>
          <a:p>
            <a:endParaRPr lang="en-US"/>
          </a:p>
        </p:txBody>
      </p:sp>
      <p:sp>
        <p:nvSpPr>
          <p:cNvPr id="6" name="Text Box 5"/>
          <p:cNvSpPr txBox="1"/>
          <p:nvPr/>
        </p:nvSpPr>
        <p:spPr>
          <a:xfrm>
            <a:off x="4370070" y="1066800"/>
            <a:ext cx="3451860" cy="521970"/>
          </a:xfrm>
          <a:prstGeom prst="rect">
            <a:avLst/>
          </a:prstGeom>
          <a:noFill/>
        </p:spPr>
        <p:txBody>
          <a:bodyPr wrap="none" rtlCol="0">
            <a:spAutoFit/>
          </a:bodyPr>
          <a:p>
            <a:r>
              <a:rPr lang="en-US" sz="2800">
                <a:ln/>
                <a:solidFill>
                  <a:schemeClr val="accent1">
                    <a:lumMod val="50000"/>
                  </a:schemeClr>
                </a:solidFill>
                <a:effectLst>
                  <a:outerShdw blurRad="38100" dist="25400" dir="5400000" algn="ctr" rotWithShape="0">
                    <a:srgbClr val="6E747A">
                      <a:alpha val="43000"/>
                    </a:srgbClr>
                  </a:outerShdw>
                </a:effectLst>
              </a:rPr>
              <a:t>Make An Appointment</a:t>
            </a:r>
            <a:endParaRPr lang="en-US" sz="2800">
              <a:ln/>
              <a:solidFill>
                <a:schemeClr val="accent1">
                  <a:lumMod val="50000"/>
                </a:schemeClr>
              </a:solidFill>
              <a:effectLst>
                <a:outerShdw blurRad="38100" dist="25400" dir="5400000" algn="ctr" rotWithShape="0">
                  <a:srgbClr val="6E747A">
                    <a:alpha val="43000"/>
                  </a:srgbClr>
                </a:outerShdw>
              </a:effectLst>
            </a:endParaRPr>
          </a:p>
        </p:txBody>
      </p:sp>
      <p:sp>
        <p:nvSpPr>
          <p:cNvPr id="7" name="Rectangles 6"/>
          <p:cNvSpPr/>
          <p:nvPr/>
        </p:nvSpPr>
        <p:spPr>
          <a:xfrm>
            <a:off x="6181725" y="1858645"/>
            <a:ext cx="4686300" cy="754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n/>
                <a:solidFill>
                  <a:schemeClr val="tx1"/>
                </a:solidFill>
                <a:effectLst>
                  <a:outerShdw blurRad="38100" dist="19050" dir="2700000" algn="tl" rotWithShape="0">
                    <a:schemeClr val="dk1">
                      <a:alpha val="40000"/>
                    </a:schemeClr>
                  </a:outerShdw>
                </a:effectLst>
              </a:rPr>
              <a:t>Contact no.</a:t>
            </a:r>
            <a:endParaRPr lang="en-US">
              <a:ln/>
              <a:solidFill>
                <a:schemeClr val="tx1"/>
              </a:solidFill>
              <a:effectLst>
                <a:outerShdw blurRad="38100" dist="19050" dir="2700000" algn="tl" rotWithShape="0">
                  <a:schemeClr val="dk1">
                    <a:alpha val="40000"/>
                  </a:schemeClr>
                </a:outerShdw>
              </a:effectLst>
            </a:endParaRPr>
          </a:p>
        </p:txBody>
      </p:sp>
      <p:sp>
        <p:nvSpPr>
          <p:cNvPr id="8" name="Flowchart: Process 7"/>
          <p:cNvSpPr/>
          <p:nvPr/>
        </p:nvSpPr>
        <p:spPr>
          <a:xfrm>
            <a:off x="1323340" y="1858645"/>
            <a:ext cx="4685665" cy="75438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solidFill>
                  <a:schemeClr val="tx1"/>
                </a:solidFill>
              </a:rPr>
              <a:t>Name:</a:t>
            </a:r>
            <a:endParaRPr lang="en-US">
              <a:solidFill>
                <a:schemeClr val="tx1"/>
              </a:solidFill>
            </a:endParaRPr>
          </a:p>
        </p:txBody>
      </p:sp>
      <p:sp>
        <p:nvSpPr>
          <p:cNvPr id="9" name="Flowchart: Process 8"/>
          <p:cNvSpPr/>
          <p:nvPr/>
        </p:nvSpPr>
        <p:spPr>
          <a:xfrm>
            <a:off x="1323340" y="2823210"/>
            <a:ext cx="4686300" cy="8299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n/>
                <a:solidFill>
                  <a:schemeClr val="tx1"/>
                </a:solidFill>
                <a:effectLst>
                  <a:outerShdw blurRad="38100" dist="19050" dir="2700000" algn="tl" rotWithShape="0">
                    <a:schemeClr val="dk1">
                      <a:alpha val="40000"/>
                    </a:schemeClr>
                  </a:outerShdw>
                </a:effectLst>
              </a:rPr>
              <a:t>Email:</a:t>
            </a:r>
            <a:endParaRPr lang="en-US">
              <a:ln/>
              <a:solidFill>
                <a:schemeClr val="tx1"/>
              </a:solidFill>
              <a:effectLst>
                <a:outerShdw blurRad="38100" dist="19050" dir="2700000" algn="tl" rotWithShape="0">
                  <a:schemeClr val="dk1">
                    <a:alpha val="40000"/>
                  </a:schemeClr>
                </a:outerShdw>
              </a:effectLst>
            </a:endParaRPr>
          </a:p>
        </p:txBody>
      </p:sp>
      <p:sp>
        <p:nvSpPr>
          <p:cNvPr id="10" name="Flowchart: Process 9"/>
          <p:cNvSpPr/>
          <p:nvPr/>
        </p:nvSpPr>
        <p:spPr>
          <a:xfrm>
            <a:off x="6181725" y="2823210"/>
            <a:ext cx="4686300" cy="829945"/>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n/>
                <a:solidFill>
                  <a:schemeClr val="tx1"/>
                </a:solidFill>
                <a:effectLst>
                  <a:outerShdw blurRad="38100" dist="19050" dir="2700000" algn="tl" rotWithShape="0">
                    <a:schemeClr val="dk1">
                      <a:alpha val="40000"/>
                    </a:schemeClr>
                  </a:outerShdw>
                </a:effectLst>
              </a:rPr>
              <a:t>Appointment Time:</a:t>
            </a:r>
            <a:endParaRPr lang="en-US">
              <a:ln/>
              <a:solidFill>
                <a:schemeClr val="tx1"/>
              </a:solidFill>
              <a:effectLst>
                <a:outerShdw blurRad="38100" dist="19050" dir="2700000" algn="tl" rotWithShape="0">
                  <a:schemeClr val="dk1">
                    <a:alpha val="40000"/>
                  </a:schemeClr>
                </a:outerShdw>
              </a:effectLst>
            </a:endParaRPr>
          </a:p>
        </p:txBody>
      </p:sp>
      <p:sp>
        <p:nvSpPr>
          <p:cNvPr id="11" name="Flowchart: Process 10"/>
          <p:cNvSpPr/>
          <p:nvPr/>
        </p:nvSpPr>
        <p:spPr>
          <a:xfrm>
            <a:off x="1323340" y="3910330"/>
            <a:ext cx="9544685" cy="1538605"/>
          </a:xfrm>
          <a:prstGeom prst="flowChartProcess">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solidFill>
                  <a:schemeClr val="tx1"/>
                </a:solidFill>
              </a:rPr>
              <a:t>Message ...</a:t>
            </a:r>
            <a:endParaRPr lang="en-US">
              <a:solidFill>
                <a:schemeClr val="tx1"/>
              </a:solidFill>
            </a:endParaRPr>
          </a:p>
        </p:txBody>
      </p:sp>
      <p:sp>
        <p:nvSpPr>
          <p:cNvPr id="12" name="Rounded Rectangle 11"/>
          <p:cNvSpPr/>
          <p:nvPr/>
        </p:nvSpPr>
        <p:spPr>
          <a:xfrm>
            <a:off x="4820285" y="5714365"/>
            <a:ext cx="2550160" cy="633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Make Appointment</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1674</Words>
  <Application>WPS Presentation</Application>
  <PresentationFormat>Widescreen</PresentationFormat>
  <Paragraphs>75</Paragraphs>
  <Slides>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vt:i4>
      </vt:variant>
    </vt:vector>
  </HeadingPairs>
  <TitlesOfParts>
    <vt:vector size="14" baseType="lpstr">
      <vt:lpstr>Arial</vt:lpstr>
      <vt:lpstr>SimSun</vt:lpstr>
      <vt:lpstr>Wingdings</vt:lpstr>
      <vt:lpstr>Calibri Light</vt:lpstr>
      <vt:lpstr>Calibri</vt:lpstr>
      <vt:lpstr>Microsoft YaHei</vt:lpstr>
      <vt:lpstr>Arial Unicode MS</vt:lpstr>
      <vt:lpstr>Wingdings</vt:lpstr>
      <vt:lpstr>Office Theme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KIRAN</cp:lastModifiedBy>
  <cp:revision>5</cp:revision>
  <dcterms:created xsi:type="dcterms:W3CDTF">2021-08-12T00:37:05Z</dcterms:created>
  <dcterms:modified xsi:type="dcterms:W3CDTF">2021-08-12T03:11:31Z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1033-11.2.0.10224</vt:lpwstr>
  </property>
</Properties>
</file>